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76" r:id="rId27"/>
    <p:sldId id="282" r:id="rId28"/>
    <p:sldId id="283" r:id="rId29"/>
    <p:sldId id="285" r:id="rId30"/>
    <p:sldId id="286" r:id="rId31"/>
    <p:sldId id="28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4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DD3C23-CC04-4141-96FA-2BE54D70F66F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BB24AC-03F1-4966-86EE-5CE6CCA0A0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07355"/>
            <a:ext cx="9036496" cy="1470025"/>
          </a:xfrm>
          <a:ln>
            <a:noFill/>
          </a:ln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Съезд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Сестричеств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милосердия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Ханты-Мансийской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епархии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ЭМОЦИОНАЛЬНОГО ВЫГОРАНИЯ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Ханты-Мансийск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18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июля 2013 года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3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548681"/>
            <a:ext cx="7117178" cy="936104"/>
          </a:xfrm>
        </p:spPr>
        <p:txBody>
          <a:bodyPr/>
          <a:lstStyle/>
          <a:p>
            <a:pPr algn="ctr"/>
            <a:r>
              <a:rPr lang="ru-RU" b="1" u="sng" dirty="0"/>
              <a:t>Личностный фактор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712968" cy="46805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Риск «синдрома выгорания» усиливается у людей, обладающих следующими качествами:</a:t>
            </a:r>
          </a:p>
          <a:p>
            <a:pPr lvl="3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гиперответственность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3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перфекционизм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, стремление сделать всё идеально;</a:t>
            </a:r>
          </a:p>
          <a:p>
            <a:pPr lvl="3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идеализм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, чрезмерное сочувствие и альтруизм;</a:t>
            </a:r>
          </a:p>
          <a:p>
            <a:pPr lvl="3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склонность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 эмоциональной холодности; </a:t>
            </a:r>
          </a:p>
          <a:p>
            <a:pPr lvl="3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«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фанатизм», одержимость «сверхценными идеями»;</a:t>
            </a:r>
          </a:p>
          <a:p>
            <a:pPr lvl="3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склонность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 интенсивному переживанию негативных обстоятельств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64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5"/>
            <a:ext cx="7117178" cy="1008112"/>
          </a:xfrm>
        </p:spPr>
        <p:txBody>
          <a:bodyPr/>
          <a:lstStyle/>
          <a:p>
            <a:pPr algn="ctr"/>
            <a:r>
              <a:rPr lang="ru-RU" b="1" u="sng" dirty="0"/>
              <a:t>Ролевой фактор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2132856"/>
            <a:ext cx="7117178" cy="35049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При нечеткой или неравномерно распределенной ответственности за свои профессиональные действия риск выгорания  резко возрастает даже при существенно низкой рабочей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нагрузке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61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5"/>
            <a:ext cx="7117178" cy="936103"/>
          </a:xfrm>
        </p:spPr>
        <p:txBody>
          <a:bodyPr/>
          <a:lstStyle/>
          <a:p>
            <a:pPr algn="ctr"/>
            <a:r>
              <a:rPr lang="ru-RU" b="1" u="sng" dirty="0"/>
              <a:t>Психологически трудный контингент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132856"/>
            <a:ext cx="7992888" cy="302433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6700" b="1" dirty="0">
                <a:solidFill>
                  <a:schemeClr val="accent1">
                    <a:lumMod val="50000"/>
                  </a:schemeClr>
                </a:solidFill>
              </a:rPr>
              <a:t>с которым приходиться иметь дело (тяжелые больные, конфликтные посетители, родственники больных, «трудные» подростки, психически неадекватные люди и т.п.)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7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620689"/>
            <a:ext cx="7117178" cy="86409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V.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Стадии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эмоционального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выгорания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8064896" cy="3792957"/>
          </a:xfrm>
        </p:spPr>
        <p:txBody>
          <a:bodyPr>
            <a:noAutofit/>
          </a:bodyPr>
          <a:lstStyle/>
          <a:p>
            <a:pPr lvl="0" algn="l"/>
            <a:r>
              <a:rPr lang="ru-RU" sz="2400" b="1" dirty="0" smtClean="0"/>
              <a:t>1. Фаза </a:t>
            </a:r>
            <a:r>
              <a:rPr lang="ru-RU" sz="2400" b="1" dirty="0"/>
              <a:t>повышенной активности (загорание) – предупреждающая.</a:t>
            </a:r>
            <a:endParaRPr lang="ru-RU" sz="2400" dirty="0"/>
          </a:p>
          <a:p>
            <a:pPr lvl="0" algn="l"/>
            <a:r>
              <a:rPr lang="ru-RU" sz="2400" b="1" dirty="0" smtClean="0"/>
              <a:t>2. Снижение </a:t>
            </a:r>
            <a:r>
              <a:rPr lang="ru-RU" sz="2400" b="1" dirty="0"/>
              <a:t>активности</a:t>
            </a:r>
            <a:r>
              <a:rPr lang="ru-RU" sz="2400" dirty="0"/>
              <a:t> - с</a:t>
            </a:r>
            <a:r>
              <a:rPr lang="ru-RU" sz="2400" b="1" dirty="0"/>
              <a:t>нижение уровня собственного участия.</a:t>
            </a:r>
            <a:endParaRPr lang="ru-RU" sz="2400" dirty="0"/>
          </a:p>
          <a:p>
            <a:pPr lvl="0" algn="l"/>
            <a:r>
              <a:rPr lang="ru-RU" sz="2400" b="1" dirty="0" smtClean="0"/>
              <a:t>3. Эмоциональные </a:t>
            </a:r>
            <a:r>
              <a:rPr lang="ru-RU" sz="2400" b="1" dirty="0"/>
              <a:t>реакции - депрессия или агрессия.</a:t>
            </a:r>
            <a:endParaRPr lang="ru-RU" sz="2400" dirty="0"/>
          </a:p>
          <a:p>
            <a:pPr lvl="0" algn="l"/>
            <a:r>
              <a:rPr lang="ru-RU" sz="2400" b="1" dirty="0" smtClean="0"/>
              <a:t>4. Спад </a:t>
            </a:r>
            <a:r>
              <a:rPr lang="ru-RU" sz="2400" b="1" dirty="0"/>
              <a:t>активности (потухание). </a:t>
            </a:r>
            <a:r>
              <a:rPr lang="ru-RU" sz="2400" b="1" dirty="0" err="1"/>
              <a:t>Оскуднение</a:t>
            </a:r>
            <a:r>
              <a:rPr lang="ru-RU" sz="2400" b="1" dirty="0"/>
              <a:t> (чувство бессилия, одиночества).</a:t>
            </a:r>
            <a:endParaRPr lang="ru-RU" sz="2400" dirty="0"/>
          </a:p>
          <a:p>
            <a:pPr lvl="0" algn="l"/>
            <a:r>
              <a:rPr lang="ru-RU" sz="2400" b="1" dirty="0" smtClean="0"/>
              <a:t>5. Психосоматические </a:t>
            </a:r>
            <a:r>
              <a:rPr lang="ru-RU" sz="2400" b="1" dirty="0"/>
              <a:t>реакции и снижение иммунитета.</a:t>
            </a:r>
            <a:endParaRPr lang="ru-RU" sz="2400" dirty="0"/>
          </a:p>
          <a:p>
            <a:pPr lvl="0" algn="l"/>
            <a:r>
              <a:rPr lang="ru-RU" sz="2400" b="1" dirty="0" smtClean="0"/>
              <a:t>6. Разочарование </a:t>
            </a:r>
            <a:r>
              <a:rPr lang="ru-RU" sz="2400" b="1" dirty="0"/>
              <a:t>и отрицательная жизненная установка.</a:t>
            </a:r>
            <a:endParaRPr lang="ru-RU" sz="2400" dirty="0"/>
          </a:p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5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411559"/>
          </a:xfrm>
        </p:spPr>
        <p:txBody>
          <a:bodyPr/>
          <a:lstStyle/>
          <a:p>
            <a:pPr lvl="0" algn="ctr"/>
            <a:r>
              <a:rPr lang="ru-RU" b="1" dirty="0" smtClean="0"/>
              <a:t>1. Фаза </a:t>
            </a:r>
            <a:r>
              <a:rPr lang="ru-RU" b="1" dirty="0"/>
              <a:t>повышенной активности (загорание) – предупреждающая.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172974"/>
              </p:ext>
            </p:extLst>
          </p:nvPr>
        </p:nvGraphicFramePr>
        <p:xfrm>
          <a:off x="251520" y="1628800"/>
          <a:ext cx="8640960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3743"/>
                <a:gridCol w="3907217"/>
              </a:tblGrid>
              <a:tr h="504056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effectLst/>
                        </a:rPr>
                        <a:t>а) Чрезмерное участие: </a:t>
                      </a:r>
                      <a:endParaRPr lang="ru-RU" sz="2800" dirty="0">
                        <a:effectLst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• чрезмерная активность; 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• отказ от потребностей, не связанных с работой, вытеснение из сознания переживаний неудач и разочарований; 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• ограничение социальных контактов вне работы.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effectLst/>
                        </a:rPr>
                        <a:t>б) Истощение: 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u="none" strike="noStrike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• чувство усталости;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• бессонница;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• угроза несчастных случаев.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0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9442" y="1"/>
            <a:ext cx="7125113" cy="836711"/>
          </a:xfrm>
        </p:spPr>
        <p:txBody>
          <a:bodyPr/>
          <a:lstStyle/>
          <a:p>
            <a:pPr algn="ctr"/>
            <a:r>
              <a:rPr lang="ru-RU" sz="2800" b="1" dirty="0" smtClean="0"/>
              <a:t>2. Снижение </a:t>
            </a:r>
            <a:r>
              <a:rPr lang="ru-RU" sz="2800" b="1" dirty="0"/>
              <a:t>активности</a:t>
            </a:r>
            <a:r>
              <a:rPr lang="ru-RU" sz="2800" dirty="0"/>
              <a:t> </a:t>
            </a:r>
            <a:r>
              <a:rPr lang="ru-RU" sz="2800" dirty="0" smtClean="0"/>
              <a:t>– </a:t>
            </a:r>
            <a:br>
              <a:rPr lang="ru-RU" sz="2800" dirty="0" smtClean="0"/>
            </a:br>
            <a:r>
              <a:rPr lang="ru-RU" sz="2800" dirty="0" smtClean="0"/>
              <a:t>с</a:t>
            </a:r>
            <a:r>
              <a:rPr lang="ru-RU" sz="2800" b="1" dirty="0" smtClean="0"/>
              <a:t>нижение </a:t>
            </a:r>
            <a:r>
              <a:rPr lang="ru-RU" sz="2800" b="1" dirty="0"/>
              <a:t>уровня собственного участия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548523"/>
              </p:ext>
            </p:extLst>
          </p:nvPr>
        </p:nvGraphicFramePr>
        <p:xfrm>
          <a:off x="179512" y="908720"/>
          <a:ext cx="8784975" cy="5993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1799741"/>
                <a:gridCol w="2304715"/>
                <a:gridCol w="2088231"/>
              </a:tblGrid>
              <a:tr h="58298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а) По отношению к сотрудникам, пациентам:</a:t>
                      </a:r>
                      <a:endParaRPr lang="ru-RU" sz="18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потеря положительного восприятия других людей;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переход от помощи к надзору и контролю;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приписывание вины за собственные неудачи другим людям.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388" marR="80388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б) По отношению к остальным окружающим: </a:t>
                      </a:r>
                      <a:endParaRPr lang="ru-RU" sz="1800" dirty="0">
                        <a:effectLst/>
                      </a:endParaRPr>
                    </a:p>
                    <a:p>
                      <a:pPr marL="79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79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отсутствие </a:t>
                      </a:r>
                      <a:r>
                        <a:rPr lang="ru-RU" sz="1800" dirty="0" err="1">
                          <a:effectLst/>
                        </a:rPr>
                        <a:t>эмпатии</a:t>
                      </a:r>
                      <a:r>
                        <a:rPr lang="ru-RU" sz="1800" dirty="0">
                          <a:effectLst/>
                        </a:rPr>
                        <a:t>; </a:t>
                      </a:r>
                    </a:p>
                    <a:p>
                      <a:pPr marL="79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безразличие; </a:t>
                      </a:r>
                    </a:p>
                    <a:p>
                      <a:pPr marL="793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циничные оценки.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388" marR="80388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в) По отношению к профессиональной деятельности: </a:t>
                      </a:r>
                      <a:endParaRPr lang="ru-RU" sz="1800" dirty="0">
                        <a:effectLst/>
                      </a:endParaRPr>
                    </a:p>
                    <a:p>
                      <a:pPr marL="80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80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нежелание выполнять свои обязанности; </a:t>
                      </a:r>
                    </a:p>
                    <a:p>
                      <a:pPr marL="80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затягивание перерывов в работе, опоздания, уход с работы раньше времени; </a:t>
                      </a:r>
                    </a:p>
                    <a:p>
                      <a:pPr marL="80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акцент на материальный аспект при одновременной неудовлетворенности работой.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388" marR="80388" marT="0" marB="0"/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г) Возрастание требований: </a:t>
                      </a:r>
                      <a:endParaRPr lang="ru-RU" sz="1800" dirty="0">
                        <a:effectLst/>
                      </a:endParaRPr>
                    </a:p>
                    <a:p>
                      <a:pPr marL="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потеря жизненного идеала, концентрация на собственных потребностях; </a:t>
                      </a:r>
                    </a:p>
                    <a:p>
                      <a:pPr marL="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чувство переживания того, что другие люди используют тебя; </a:t>
                      </a:r>
                    </a:p>
                    <a:p>
                      <a:pPr marL="1219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зависть, недовольство.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388" marR="803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1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 smtClean="0"/>
              <a:t>3. Эмоциональные </a:t>
            </a:r>
            <a:r>
              <a:rPr lang="ru-RU" b="1" dirty="0"/>
              <a:t>реакции </a:t>
            </a:r>
            <a:r>
              <a:rPr lang="ru-RU" b="1" dirty="0" smtClean="0"/>
              <a:t>– </a:t>
            </a:r>
            <a:br>
              <a:rPr lang="ru-RU" b="1" dirty="0" smtClean="0"/>
            </a:br>
            <a:r>
              <a:rPr lang="ru-RU" b="1" dirty="0" smtClean="0"/>
              <a:t>депрессия </a:t>
            </a:r>
            <a:r>
              <a:rPr lang="ru-RU" b="1" dirty="0"/>
              <a:t>или </a:t>
            </a:r>
            <a:r>
              <a:rPr lang="ru-RU" b="1" dirty="0" smtClean="0"/>
              <a:t>агрессия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824719"/>
              </p:ext>
            </p:extLst>
          </p:nvPr>
        </p:nvGraphicFramePr>
        <p:xfrm>
          <a:off x="395536" y="1772816"/>
          <a:ext cx="8208911" cy="482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0368"/>
                <a:gridCol w="4468543"/>
              </a:tblGrid>
              <a:tr h="482453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</a:rPr>
                        <a:t>а) Депрессия: </a:t>
                      </a:r>
                      <a:endParaRPr lang="ru-RU" sz="2400" dirty="0">
                        <a:effectLst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• постоянное чувство вины, снижение самооценки; </a:t>
                      </a: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• безосновательные страхи, лабильность настроения, апатии.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</a:rPr>
                        <a:t>б) Агрессия: </a:t>
                      </a:r>
                      <a:endParaRPr lang="ru-RU" sz="2400" dirty="0">
                        <a:effectLst/>
                      </a:endParaRPr>
                    </a:p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• защитные установки, обвинение других, игнорирование своего участия в неудачах; </a:t>
                      </a:r>
                    </a:p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• отсутствие толерантности и способности к компромиссу; </a:t>
                      </a:r>
                    </a:p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• подозрительность, конфликты с окружением.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85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665044"/>
          </a:xfrm>
        </p:spPr>
        <p:txBody>
          <a:bodyPr/>
          <a:lstStyle/>
          <a:p>
            <a:pPr lvl="0" algn="ctr"/>
            <a:r>
              <a:rPr lang="ru-RU" b="1" dirty="0" smtClean="0"/>
              <a:t>4. Спад </a:t>
            </a:r>
            <a:r>
              <a:rPr lang="ru-RU" b="1" dirty="0"/>
              <a:t>активности (потухание). </a:t>
            </a:r>
            <a:r>
              <a:rPr lang="ru-RU" b="1" dirty="0" err="1"/>
              <a:t>Оскуднение</a:t>
            </a:r>
            <a:r>
              <a:rPr lang="ru-RU" b="1" dirty="0"/>
              <a:t> (чувство бессилия, одиночества</a:t>
            </a:r>
            <a:r>
              <a:rPr lang="ru-RU" b="1" dirty="0" smtClean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818733"/>
              </p:ext>
            </p:extLst>
          </p:nvPr>
        </p:nvGraphicFramePr>
        <p:xfrm>
          <a:off x="323528" y="1556792"/>
          <a:ext cx="8496944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3566"/>
                <a:gridCol w="2479002"/>
                <a:gridCol w="3384376"/>
              </a:tblGrid>
              <a:tr h="52565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а) Сфера интеллекта: </a:t>
                      </a:r>
                      <a:endParaRPr lang="ru-RU" sz="20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снижение концентрации внимания, неспособность выполнить сложные задания;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ригидность мышления, отсутствие воображения.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58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б) Мотивационная сфера: </a:t>
                      </a:r>
                      <a:endParaRPr lang="ru-RU" sz="2000" dirty="0">
                        <a:effectLst/>
                      </a:endParaRPr>
                    </a:p>
                    <a:p>
                      <a:pPr marL="108585"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</a:endParaRPr>
                    </a:p>
                    <a:p>
                      <a:pPr marL="108585"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отсутствие собственной инициативы; </a:t>
                      </a:r>
                    </a:p>
                    <a:p>
                      <a:pPr marL="108585"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снижение эффективности деятельности; </a:t>
                      </a:r>
                    </a:p>
                    <a:p>
                      <a:pPr marL="108585" indent="-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выполнение заданий строго по инструкции.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в) Эмоционально-социальная сфера: </a:t>
                      </a:r>
                      <a:endParaRPr lang="ru-RU" sz="2000" dirty="0">
                        <a:effectLst/>
                      </a:endParaRPr>
                    </a:p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• </a:t>
                      </a:r>
                      <a:r>
                        <a:rPr lang="ru-RU" sz="2000" dirty="0">
                          <a:effectLst/>
                        </a:rPr>
                        <a:t>безразличие, избегание неформальных контактов; </a:t>
                      </a:r>
                    </a:p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отсутствие участия в жизни других людей либо чрезмерная привязанность к конкретному лицу; </a:t>
                      </a:r>
                    </a:p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избегание тем, связанных с работой; </a:t>
                      </a:r>
                    </a:p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• самодостаточность, одиночество, отказ от хобби, скука.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55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5"/>
            <a:ext cx="7117178" cy="1224136"/>
          </a:xfrm>
        </p:spPr>
        <p:txBody>
          <a:bodyPr/>
          <a:lstStyle/>
          <a:p>
            <a:pPr lvl="0" algn="ctr"/>
            <a:r>
              <a:rPr lang="ru-RU" b="1" dirty="0" smtClean="0"/>
              <a:t>5. Психосоматические </a:t>
            </a:r>
            <a:r>
              <a:rPr lang="ru-RU" b="1" dirty="0"/>
              <a:t>реакции и снижение </a:t>
            </a:r>
            <a:r>
              <a:rPr lang="ru-RU" b="1" dirty="0" smtClean="0"/>
              <a:t>иммунитета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916832"/>
            <a:ext cx="7117178" cy="372094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>
                <a:solidFill>
                  <a:schemeClr val="accent1">
                    <a:lumMod val="50000"/>
                  </a:schemeClr>
                </a:solidFill>
              </a:rPr>
              <a:t>• неспособность к расслаблению, отдыху в свободное время; </a:t>
            </a:r>
          </a:p>
          <a:p>
            <a:pPr algn="l"/>
            <a:r>
              <a:rPr lang="ru-RU" sz="11200" b="1" dirty="0">
                <a:solidFill>
                  <a:schemeClr val="accent1">
                    <a:lumMod val="50000"/>
                  </a:schemeClr>
                </a:solidFill>
              </a:rPr>
              <a:t>• бессонница; </a:t>
            </a:r>
          </a:p>
          <a:p>
            <a:pPr algn="l"/>
            <a:r>
              <a:rPr lang="ru-RU" sz="11200" b="1" dirty="0">
                <a:solidFill>
                  <a:schemeClr val="accent1">
                    <a:lumMod val="50000"/>
                  </a:schemeClr>
                </a:solidFill>
              </a:rPr>
              <a:t>• повышение давления, тахикардия, головные боли; </a:t>
            </a:r>
          </a:p>
          <a:p>
            <a:pPr algn="l"/>
            <a:r>
              <a:rPr lang="ru-RU" sz="11200" b="1" dirty="0">
                <a:solidFill>
                  <a:schemeClr val="accent1">
                    <a:lumMod val="50000"/>
                  </a:schemeClr>
                </a:solidFill>
              </a:rPr>
              <a:t>• боли в позвоночнике, расстройства пищеварения; </a:t>
            </a:r>
          </a:p>
          <a:p>
            <a:pPr algn="l"/>
            <a:r>
              <a:rPr lang="ru-RU" sz="11200" b="1" dirty="0">
                <a:solidFill>
                  <a:schemeClr val="accent1">
                    <a:lumMod val="50000"/>
                  </a:schemeClr>
                </a:solidFill>
              </a:rPr>
              <a:t>• зависимость от никотина, кофеина, алкоголя.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8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"/>
            <a:ext cx="7117178" cy="1340767"/>
          </a:xfrm>
        </p:spPr>
        <p:txBody>
          <a:bodyPr/>
          <a:lstStyle/>
          <a:p>
            <a:pPr algn="ctr"/>
            <a:r>
              <a:rPr lang="ru-RU" b="1" dirty="0" smtClean="0"/>
              <a:t>6. Разочарование </a:t>
            </a:r>
            <a:r>
              <a:rPr lang="ru-RU" b="1" dirty="0"/>
              <a:t>и отрицательная жизненная установка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2060848"/>
            <a:ext cx="7117178" cy="3576933"/>
          </a:xfrm>
        </p:spPr>
        <p:txBody>
          <a:bodyPr>
            <a:norm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547664" y="1772816"/>
            <a:ext cx="6120680" cy="36724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</a:rPr>
              <a:t>Отчаяние –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</a:rPr>
              <a:t> потеря смысла в том,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</a:rPr>
              <a:t>что делаешь, и веры в себя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</a:rPr>
              <a:t>в этом деле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1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AutoNum type="romanU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такое синдром эмоционального выгорания?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II.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Когда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возникает выгорание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III.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подвержен эмоциональному выгоранию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IV.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Основные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факторы, провоцирующие возникновение синдрома выгорания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V.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Стадии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эмоционального выгорания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VI.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Профилактика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эмоционального выгорания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VII.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Как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 сгореть в общине сестер милосердия?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5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260648"/>
            <a:ext cx="7117178" cy="1512167"/>
          </a:xfrm>
        </p:spPr>
        <p:txBody>
          <a:bodyPr/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VI.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Профилактика эмоционального выгорания.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8424935" cy="4536504"/>
          </a:xfrm>
        </p:spPr>
        <p:txBody>
          <a:bodyPr>
            <a:normAutofit/>
          </a:bodyPr>
          <a:lstStyle/>
          <a:p>
            <a:pPr lvl="2"/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Смыслотерапия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2. Работа 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на «плюс» - совершать работу </a:t>
            </a: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с позитивной 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установкой.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3. Получать 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радость от процесса работы, а не только от результата.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4. Ликвидация 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обезличивания.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6956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548681"/>
            <a:ext cx="7117178" cy="720079"/>
          </a:xfrm>
        </p:spPr>
        <p:txBody>
          <a:bodyPr/>
          <a:lstStyle/>
          <a:p>
            <a:pPr lvl="0" algn="ctr"/>
            <a:r>
              <a:rPr lang="ru-RU" b="1" u="sng" dirty="0" smtClean="0"/>
              <a:t>1. </a:t>
            </a:r>
            <a:r>
              <a:rPr lang="ru-RU" b="1" u="sng" dirty="0" err="1" smtClean="0"/>
              <a:t>Смыслотерапия</a:t>
            </a:r>
            <a:r>
              <a:rPr lang="ru-RU" b="1" u="sng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268760"/>
            <a:ext cx="7117178" cy="4369021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Нахождение смысла в своей работе. При утраченном смысле – поиск нового смысла.</a:t>
            </a:r>
          </a:p>
          <a:p>
            <a:pPr algn="ctr"/>
            <a:endParaRPr lang="ru-RU" sz="3200" i="1" dirty="0" smtClean="0"/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знаешь ЗАЧЕМ, преодолеешь любые КАК»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3200" i="1" dirty="0"/>
              <a:t>- </a:t>
            </a:r>
            <a:r>
              <a:rPr lang="ru-RU" sz="3200" i="1" dirty="0" err="1"/>
              <a:t>В.Франкл</a:t>
            </a:r>
            <a:r>
              <a:rPr lang="ru-RU" sz="3200" i="1" dirty="0"/>
              <a:t>, великий философ ХХ века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8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4"/>
            <a:ext cx="7117178" cy="1296143"/>
          </a:xfrm>
        </p:spPr>
        <p:txBody>
          <a:bodyPr/>
          <a:lstStyle/>
          <a:p>
            <a:pPr lvl="0" algn="ctr"/>
            <a:r>
              <a:rPr lang="ru-RU" b="1" u="sng" dirty="0" smtClean="0"/>
              <a:t>2. Работа </a:t>
            </a:r>
            <a:r>
              <a:rPr lang="ru-RU" b="1" u="sng" dirty="0"/>
              <a:t>на «плюс» - совершать работу с позитивной установкой.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484784"/>
            <a:ext cx="7117178" cy="415299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Сами того не замечая, мы часто работаем с единственной целью –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уйти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от минуса (избежать неприятностей, замечаний, затрат) и крайне редко мы способны работать с позитивной установкой.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связи с чем,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мы часто считаем успехом – отсутствие неудач.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37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76673"/>
            <a:ext cx="7117178" cy="1152128"/>
          </a:xfrm>
        </p:spPr>
        <p:txBody>
          <a:bodyPr/>
          <a:lstStyle/>
          <a:p>
            <a:pPr lvl="0" algn="ctr"/>
            <a:r>
              <a:rPr lang="ru-RU" b="1" u="sng" dirty="0" smtClean="0"/>
              <a:t>3. Получать </a:t>
            </a:r>
            <a:r>
              <a:rPr lang="ru-RU" b="1" u="sng" dirty="0"/>
              <a:t>радость от процесса работы, а не только от результата.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988840"/>
            <a:ext cx="7117178" cy="44644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Труд может быть ценен и сам по себе, а не только его результат.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Еще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со школы нас ориентировали на результат и оценку, а не на процесс обучения или работы. Необходимо познать радость, которую ежедневно дарит нам жизнь, которую в погоне за своими целями мы не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замечаем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97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17178" cy="936104"/>
          </a:xfrm>
        </p:spPr>
        <p:txBody>
          <a:bodyPr/>
          <a:lstStyle/>
          <a:p>
            <a:pPr lvl="0" algn="ctr"/>
            <a:r>
              <a:rPr lang="ru-RU" b="1" u="sng" dirty="0" smtClean="0"/>
              <a:t>4. Ликвидация </a:t>
            </a:r>
            <a:r>
              <a:rPr lang="ru-RU" b="1" u="sng" dirty="0"/>
              <a:t>обезличивания.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7992888" cy="422500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Нам удается строить взаимоотношения с человеком, когда мы видим в нем личность, такую же ценную, как мы сами. При этом мы получаем истинную радость от общения с ним, когда видим  отклик, когда мы услышаны, когда и мы готовы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слышать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4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913516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Выгореть от истинной близости и открытости невозможно!!!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6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4"/>
            <a:ext cx="7117178" cy="1152127"/>
          </a:xfrm>
        </p:spPr>
        <p:txBody>
          <a:bodyPr/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VII.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Как не сгореть в общине сестер милосердия?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628800"/>
            <a:ext cx="7117178" cy="4008981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/>
              <a:t> «Мы в кипучей деятельности забываем свою душу, которая превращается в запущенное поле. Постарайся тщательным возделыванием очистить свою душу от страстей. Тогда то, что принесешь своему ближнему, принесешь не от своей пустоты, а от своей полноты» -</a:t>
            </a:r>
            <a:endParaRPr lang="ru-RU" sz="2800" b="1" dirty="0"/>
          </a:p>
          <a:p>
            <a:pPr algn="ctr"/>
            <a:r>
              <a:rPr lang="ru-RU" sz="2800" dirty="0"/>
              <a:t>  </a:t>
            </a:r>
            <a:r>
              <a:rPr lang="ru-RU" sz="2400" dirty="0"/>
              <a:t>один из современных старцев Святой горы </a:t>
            </a:r>
            <a:r>
              <a:rPr lang="ru-RU" sz="2400" dirty="0" smtClean="0"/>
              <a:t>Афон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78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669360"/>
          </a:xfrm>
        </p:spPr>
        <p:txBody>
          <a:bodyPr/>
          <a:lstStyle/>
          <a:p>
            <a:pPr algn="ctr"/>
            <a:r>
              <a:rPr lang="ru-RU" b="1" i="1" dirty="0"/>
              <a:t> </a:t>
            </a:r>
            <a:r>
              <a:rPr lang="ru-RU" sz="2600" b="1" i="1" dirty="0"/>
              <a:t>«Ключевой вопрос здесь – это вопрос меры. Если сестры на себя берут нагрузку свыше своей меры, то начинают болеть, унывать, теряют мир в душе, делаются злыми, раздражительными. И тогда дело – то, которое человек делает из последних сил,- обесценивается… Если человек православный не уделяет времени молитве, чтению Евангелия, он становится только Марфой и совсем не совершает служения Марии. Тогда происходит синдром выгорания, силы души истощаются, и весь смысл работы выхолащивается… Духовник должен быть своим подчиненным не просто начальником, но еще и отцом, должен заботиться о том, чтобы им было хорошо, комфортно работать, должен вникать в их трудности».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протоиерей </a:t>
            </a:r>
            <a:r>
              <a:rPr lang="ru-RU" sz="2400" dirty="0"/>
              <a:t>Аркадий Шатов, духовник Свято-</a:t>
            </a:r>
            <a:r>
              <a:rPr lang="ru-RU" sz="2400" dirty="0" err="1"/>
              <a:t>Димитриевского</a:t>
            </a:r>
            <a:r>
              <a:rPr lang="ru-RU" sz="2400" dirty="0"/>
              <a:t> </a:t>
            </a:r>
            <a:r>
              <a:rPr lang="ru-RU" sz="2400" dirty="0" err="1"/>
              <a:t>сестричества</a:t>
            </a:r>
            <a:r>
              <a:rPr lang="ru-RU" sz="2400" dirty="0"/>
              <a:t>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968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17178" cy="1080120"/>
          </a:xfrm>
        </p:spPr>
        <p:txBody>
          <a:bodyPr/>
          <a:lstStyle/>
          <a:p>
            <a:pPr algn="ctr"/>
            <a:r>
              <a:rPr lang="ru-RU" b="1" u="sng" dirty="0"/>
              <a:t>Внутренние меры защиты: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8136904" cy="5184576"/>
          </a:xfrm>
        </p:spPr>
        <p:txBody>
          <a:bodyPr>
            <a:normAutofit fontScale="92500"/>
          </a:bodyPr>
          <a:lstStyle/>
          <a:p>
            <a:pPr algn="l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- наставничество, духовное пастырское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окормление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сестер священником общины сестер милосердия;</a:t>
            </a:r>
          </a:p>
          <a:p>
            <a:pPr algn="l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совместная молитва о тех, за кем ухаживают сестры милосердия; </a:t>
            </a:r>
          </a:p>
          <a:p>
            <a:pPr algn="l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- участие в богослужениях и единение в Церковных таинствах; </a:t>
            </a:r>
          </a:p>
          <a:p>
            <a:pPr algn="l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- разрешение внутренних конфликтов через Таинства Покаяния и Исповеди;</a:t>
            </a:r>
          </a:p>
          <a:p>
            <a:pPr algn="l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- беседы сестер милосердия с духовником о поиске своего пути в деле служения больным, о мере своих сил в деле этого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служения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54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17178" cy="936103"/>
          </a:xfrm>
        </p:spPr>
        <p:txBody>
          <a:bodyPr/>
          <a:lstStyle/>
          <a:p>
            <a:pPr algn="ctr"/>
            <a:r>
              <a:rPr lang="ru-RU" b="1" u="sng" dirty="0"/>
              <a:t>Внешние меры защиты: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352928" cy="568863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- планирование работы, графика, нагрузок объемов, интенсивности физических и психических нагрузок сестер, а также ротация кадров и плановые замены; </a:t>
            </a:r>
          </a:p>
          <a:p>
            <a:pPr algn="l"/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- сбалансированное распределение послушаний в сочетании с возможностями сестер;</a:t>
            </a:r>
          </a:p>
          <a:p>
            <a:pPr algn="l"/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- встречи и собрания с участием всех, кто ухаживает за больными в единой команде (духовник, старшая сестра, сестры милосердия), что способствует  общению и взаимопомощи (проговаривание ситуаций, трудностей, ошибок, обсуждение);</a:t>
            </a:r>
          </a:p>
          <a:p>
            <a:pPr algn="l"/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необходима эмоциональная поддержка сестер милосердия и со стороны старшей сестры;</a:t>
            </a:r>
          </a:p>
          <a:p>
            <a:pPr algn="l"/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прогулки, природа, встреча с родными и друзьями, поэзия, музыка, чтение, спорт;</a:t>
            </a:r>
          </a:p>
          <a:p>
            <a:pPr algn="l"/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совместные поездки сестер в путешествия и 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</a:rPr>
              <a:t>паломничества</a:t>
            </a:r>
            <a:endParaRPr lang="ru-RU" sz="4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14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" y="549275"/>
            <a:ext cx="9144000" cy="4608513"/>
          </a:xfrm>
          <a:ln>
            <a:noFill/>
          </a:ln>
        </p:spPr>
        <p:txBody>
          <a:bodyPr/>
          <a:lstStyle/>
          <a:p>
            <a:pPr marL="571500" lvl="0" indent="-571500"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I.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Что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такое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синдром эмоционального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выгорания? 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5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3" y="3308580"/>
            <a:ext cx="7117178" cy="1776603"/>
          </a:xfrm>
        </p:spPr>
        <p:txBody>
          <a:bodyPr/>
          <a:lstStyle/>
          <a:p>
            <a:pPr algn="ctr"/>
            <a:r>
              <a:rPr lang="ru-RU" b="1" dirty="0"/>
              <a:t>Мы не всегда понимаем, что с нами происходит, но оказывается, что иногда нужно просто отдохнуть, оказать себе милость и сделать остановку (необходимо чередование физического, эмоционального и интеллектуального труда</a:t>
            </a:r>
            <a:r>
              <a:rPr lang="ru-RU" b="1" dirty="0" smtClean="0"/>
              <a:t>)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09443" y="4777380"/>
            <a:ext cx="7117178" cy="18199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Помогай всем Господь!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3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712968" cy="237626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БЛАГОДАРЮ ЗА ВНИМАНИЕ!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809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3" y="404665"/>
            <a:ext cx="7117178" cy="720079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accent1">
                    <a:lumMod val="50000"/>
                  </a:schemeClr>
                </a:solidFill>
              </a:rPr>
              <a:t>Синдром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</a:rPr>
              <a:t>выгорания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424936" cy="532859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(«эмоциональное сгорание», от греч.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syndrome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— сочетание и англ.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burn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out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— прекращение горения)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специфический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вид профессионального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дистресса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лиц, вынужденных во время выполнения своих обязанностей тесно общаться с людьми. Термин «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burnout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» («эмоциональное выгорание») был предложен американским психиатром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Фрейденбергом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в 1974 году</a:t>
            </a:r>
          </a:p>
        </p:txBody>
      </p:sp>
    </p:spTree>
    <p:extLst>
      <p:ext uri="{BB962C8B-B14F-4D97-AF65-F5344CB8AC3E}">
        <p14:creationId xmlns:p14="http://schemas.microsoft.com/office/powerpoint/2010/main" val="99071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помощь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7704856" cy="5778642"/>
          </a:xfrm>
        </p:spPr>
      </p:pic>
    </p:spTree>
    <p:extLst>
      <p:ext uri="{BB962C8B-B14F-4D97-AF65-F5344CB8AC3E}">
        <p14:creationId xmlns:p14="http://schemas.microsoft.com/office/powerpoint/2010/main" val="268713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44016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Но перед тем, как он сядет,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панели начнет мигать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красная </a:t>
            </a:r>
            <a:r>
              <a:rPr lang="ru-RU" b="1" dirty="0">
                <a:solidFill>
                  <a:srgbClr val="FF0000"/>
                </a:solidFill>
              </a:rPr>
              <a:t>лампочка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5" b="9615"/>
          <a:stretch/>
        </p:blipFill>
        <p:spPr>
          <a:xfrm>
            <a:off x="179512" y="2348880"/>
            <a:ext cx="8834642" cy="3770258"/>
          </a:xfrm>
        </p:spPr>
      </p:pic>
    </p:spTree>
    <p:extLst>
      <p:ext uri="{BB962C8B-B14F-4D97-AF65-F5344CB8AC3E}">
        <p14:creationId xmlns:p14="http://schemas.microsoft.com/office/powerpoint/2010/main" val="202359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17178" cy="1080120"/>
          </a:xfrm>
        </p:spPr>
        <p:txBody>
          <a:bodyPr/>
          <a:lstStyle/>
          <a:p>
            <a:pPr lvl="0"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II.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Когда возникает выгорание?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992888" cy="540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Профессиональное выгорание возникает в результате внутреннего накопления отрицательных эмоций.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синдром, развивающийся на фоне хронического стресса и ведущий к истощению эмоционально-энергических и личностных ресурсов работающего человека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Выгорание» возникает тогда, </a:t>
            </a:r>
            <a:endParaRPr lang="en-US" sz="28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когда 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есть противоречие:</a:t>
            </a:r>
          </a:p>
          <a:p>
            <a:pPr algn="l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между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желаемым и действительным;</a:t>
            </a:r>
          </a:p>
          <a:p>
            <a:pPr algn="l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между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затраченными усилиями и успехами;</a:t>
            </a:r>
          </a:p>
          <a:p>
            <a:pPr algn="l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между опытом и обратной связью</a:t>
            </a:r>
          </a:p>
        </p:txBody>
      </p:sp>
    </p:spTree>
    <p:extLst>
      <p:ext uri="{BB962C8B-B14F-4D97-AF65-F5344CB8AC3E}">
        <p14:creationId xmlns:p14="http://schemas.microsoft.com/office/powerpoint/2010/main" val="25702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17178" cy="1296143"/>
          </a:xfrm>
        </p:spPr>
        <p:txBody>
          <a:bodyPr/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III.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Кто подвержен эмоциональному выгоранию?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496944" cy="54726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Те, кто по роду службы вынужден много и интенсивно общаться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различными людьми, знакомыми и незнакомыми, сфера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«помогающих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» профессий: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врачи, преподаватели,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руководители сестринских служб, 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медицинские и социальные работники, 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консультанты, 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добровольные помощники (волонтеры), 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сестры милосердия,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священнослужители,</a:t>
            </a:r>
          </a:p>
          <a:p>
            <a:pPr lvl="2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- персонал, работа которого связана с тяжелыми больными (геронтологические, онкологические пациенты, агрессивные и суицидальные больные, пациенты с зависимостями).</a:t>
            </a:r>
          </a:p>
        </p:txBody>
      </p:sp>
    </p:spTree>
    <p:extLst>
      <p:ext uri="{BB962C8B-B14F-4D97-AF65-F5344CB8AC3E}">
        <p14:creationId xmlns:p14="http://schemas.microsoft.com/office/powerpoint/2010/main" val="195019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8964488" cy="1512168"/>
          </a:xfrm>
        </p:spPr>
        <p:txBody>
          <a:bodyPr/>
          <a:lstStyle/>
          <a:p>
            <a:pPr lvl="0"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IV.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Основные факторы, провоцирующие возникновение синдрома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выгорания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700808"/>
            <a:ext cx="7117178" cy="3936973"/>
          </a:xfrm>
        </p:spPr>
        <p:txBody>
          <a:bodyPr>
            <a:normAutofit/>
          </a:bodyPr>
          <a:lstStyle/>
          <a:p>
            <a:pPr algn="ctr"/>
            <a:endParaRPr lang="ru-RU" sz="2800" dirty="0"/>
          </a:p>
          <a:p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1115616" y="4077072"/>
            <a:ext cx="7272808" cy="1276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2800" b="1" dirty="0" smtClean="0">
                <a:solidFill>
                  <a:schemeClr val="bg1"/>
                </a:solidFill>
              </a:rPr>
              <a:t>психологически </a:t>
            </a:r>
            <a:r>
              <a:rPr lang="ru-RU" sz="2800" b="1" dirty="0">
                <a:solidFill>
                  <a:schemeClr val="bg1"/>
                </a:solidFill>
              </a:rPr>
              <a:t>трудный </a:t>
            </a:r>
            <a:r>
              <a:rPr lang="ru-RU" sz="2800" b="1" dirty="0" smtClean="0">
                <a:solidFill>
                  <a:schemeClr val="bg1"/>
                </a:solidFill>
              </a:rPr>
              <a:t>контингент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1115616" y="2780928"/>
            <a:ext cx="7272808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ролевой фактор</a:t>
            </a:r>
            <a:endParaRPr lang="ru-RU" sz="2800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1115616" y="1484784"/>
            <a:ext cx="7272808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личностный фактор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9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pring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299</TotalTime>
  <Words>1331</Words>
  <Application>Microsoft Office PowerPoint</Application>
  <PresentationFormat>Экран (4:3)</PresentationFormat>
  <Paragraphs>174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Spring</vt:lpstr>
      <vt:lpstr> I Съезд Сестричеств милосердия  Ханты-Мансийской епархии  СИНДРОМ ЭМОЦИОНАЛЬНОГО ВЫГОРАНИЯ </vt:lpstr>
      <vt:lpstr>Презентация PowerPoint</vt:lpstr>
      <vt:lpstr>I. Что такое  синдром эмоционального выгорания? </vt:lpstr>
      <vt:lpstr>Синдром выгорания </vt:lpstr>
      <vt:lpstr>  в помощь </vt:lpstr>
      <vt:lpstr>Но перед тем, как он сядет,  на панели начнет мигать  красная лампочка </vt:lpstr>
      <vt:lpstr>II. Когда возникает выгорание? </vt:lpstr>
      <vt:lpstr>III. Кто подвержен эмоциональному выгоранию? </vt:lpstr>
      <vt:lpstr>IV. Основные факторы, провоцирующие возникновение синдрома выгорания </vt:lpstr>
      <vt:lpstr>Личностный фактор </vt:lpstr>
      <vt:lpstr>Ролевой фактор </vt:lpstr>
      <vt:lpstr>Психологически трудный контингент</vt:lpstr>
      <vt:lpstr>V. Стадии  эмоционального выгорания</vt:lpstr>
      <vt:lpstr>1. Фаза повышенной активности (загорание) – предупреждающая. </vt:lpstr>
      <vt:lpstr>2. Снижение активности –  снижение уровня собственного участия</vt:lpstr>
      <vt:lpstr>3. Эмоциональные реакции –  депрессия или агрессия </vt:lpstr>
      <vt:lpstr>4. Спад активности (потухание). Оскуднение (чувство бессилия, одиночества) </vt:lpstr>
      <vt:lpstr>5. Психосоматические реакции и снижение иммунитета </vt:lpstr>
      <vt:lpstr>6. Разочарование и отрицательная жизненная установка</vt:lpstr>
      <vt:lpstr>VI. Профилактика эмоционального выгорания. </vt:lpstr>
      <vt:lpstr>1. Смыслотерапия. </vt:lpstr>
      <vt:lpstr>2. Работа на «плюс» - совершать работу с позитивной установкой. </vt:lpstr>
      <vt:lpstr>3. Получать радость от процесса работы, а не только от результата. </vt:lpstr>
      <vt:lpstr>4. Ликвидация обезличивания. </vt:lpstr>
      <vt:lpstr>Выгореть от истинной близости и открытости невозможно!!! </vt:lpstr>
      <vt:lpstr>VII. Как не сгореть в общине сестер милосердия? </vt:lpstr>
      <vt:lpstr> «Ключевой вопрос здесь – это вопрос меры. Если сестры на себя берут нагрузку свыше своей меры, то начинают болеть, унывать, теряют мир в душе, делаются злыми, раздражительными. И тогда дело – то, которое человек делает из последних сил,- обесценивается… Если человек православный не уделяет времени молитве, чтению Евангелия, он становится только Марфой и совсем не совершает служения Марии. Тогда происходит синдром выгорания, силы души истощаются, и весь смысл работы выхолащивается… Духовник должен быть своим подчиненным не просто начальником, но еще и отцом, должен заботиться о том, чтобы им было хорошо, комфортно работать, должен вникать в их трудности».  протоиерей Аркадий Шатов, духовник Свято-Димитриевского сестричества  </vt:lpstr>
      <vt:lpstr>Внутренние меры защиты: </vt:lpstr>
      <vt:lpstr>Внешние меры защиты: </vt:lpstr>
      <vt:lpstr>Мы не всегда понимаем, что с нами происходит, но оказывается, что иногда нужно просто отдохнуть, оказать себе милость и сделать остановку (необходимо чередование физического, эмоционального и интеллектуального труда)  </vt:lpstr>
      <vt:lpstr>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ПетроваИС</dc:creator>
  <cp:lastModifiedBy>ВасильеваЛИ</cp:lastModifiedBy>
  <cp:revision>17</cp:revision>
  <dcterms:created xsi:type="dcterms:W3CDTF">2013-07-15T06:41:38Z</dcterms:created>
  <dcterms:modified xsi:type="dcterms:W3CDTF">2013-07-15T12:38:11Z</dcterms:modified>
</cp:coreProperties>
</file>